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1"/>
  </p:sldMasterIdLst>
  <p:notesMasterIdLst>
    <p:notesMasterId r:id="rId27"/>
  </p:notesMasterIdLst>
  <p:sldIdLst>
    <p:sldId id="256" r:id="rId2"/>
    <p:sldId id="303" r:id="rId3"/>
    <p:sldId id="271" r:id="rId4"/>
    <p:sldId id="284" r:id="rId5"/>
    <p:sldId id="305" r:id="rId6"/>
    <p:sldId id="307" r:id="rId7"/>
    <p:sldId id="309" r:id="rId8"/>
    <p:sldId id="306" r:id="rId9"/>
    <p:sldId id="292" r:id="rId10"/>
    <p:sldId id="298" r:id="rId11"/>
    <p:sldId id="294" r:id="rId12"/>
    <p:sldId id="273" r:id="rId13"/>
    <p:sldId id="285" r:id="rId14"/>
    <p:sldId id="287" r:id="rId15"/>
    <p:sldId id="290" r:id="rId16"/>
    <p:sldId id="272" r:id="rId17"/>
    <p:sldId id="279" r:id="rId18"/>
    <p:sldId id="282" r:id="rId19"/>
    <p:sldId id="281" r:id="rId20"/>
    <p:sldId id="299" r:id="rId21"/>
    <p:sldId id="300" r:id="rId22"/>
    <p:sldId id="283" r:id="rId23"/>
    <p:sldId id="301" r:id="rId24"/>
    <p:sldId id="312" r:id="rId25"/>
    <p:sldId id="31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8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2281C-49E9-4026-88DD-77E7FEAB8932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73907-A064-4DAD-9328-C708EB616E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73907-A064-4DAD-9328-C708EB616E9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73907-A064-4DAD-9328-C708EB616E9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73907-A064-4DAD-9328-C708EB616E9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415798-8B7B-41E6-BBA1-D0DB400E446F}" type="datetimeFigureOut">
              <a:rPr lang="es-ES" smtClean="0"/>
              <a:pPr/>
              <a:t>08/07/2011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236728-0E0E-43BC-9EB5-A66541F307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mazon.com/gp/reader/0307277674/ref=sib_dp_pt/103-0871020-4311850#reader-li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17174"/>
          </a:xfrm>
        </p:spPr>
        <p:txBody>
          <a:bodyPr>
            <a:normAutofit fontScale="90000"/>
          </a:bodyPr>
          <a:lstStyle/>
          <a:p>
            <a: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800" b="1" spc="300" dirty="0" smtClean="0">
                <a:solidFill>
                  <a:schemeClr val="accent6">
                    <a:lumMod val="50000"/>
                  </a:schemeClr>
                </a:solidFill>
              </a:rPr>
              <a:t>OBRAS POR ENCARGO Y BAJO RELACIÓN LABORAL PARA CREACIONES DIGITALES</a:t>
            </a:r>
            <a:endParaRPr lang="es-ES" sz="4800" b="1" spc="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676456" cy="1490508"/>
          </a:xfrm>
        </p:spPr>
        <p:txBody>
          <a:bodyPr>
            <a:normAutofit/>
          </a:bodyPr>
          <a:lstStyle/>
          <a:p>
            <a:pPr algn="r"/>
            <a:endParaRPr lang="es-ES" dirty="0" smtClean="0"/>
          </a:p>
          <a:p>
            <a:pPr algn="r"/>
            <a:r>
              <a:rPr lang="es-ES" dirty="0" smtClean="0"/>
              <a:t>	</a:t>
            </a:r>
            <a:r>
              <a:rPr lang="es-ES" sz="28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LUIS CARLOS VIRAMONTES HUERTA</a:t>
            </a:r>
            <a:endParaRPr lang="es-ES" sz="2800" b="1" spc="300" dirty="0"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143240" y="285728"/>
            <a:ext cx="578647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45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Artículo 84.-</a:t>
            </a:r>
            <a:r>
              <a:rPr lang="es-ES_tradnl" sz="345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Cuando se trate de una obra realizada como consecuencia de una relación laboral establecida a través de un contrato individual de trabajo que conste por escrito, a falta de pacto en contrario, se presumirá que los derechos patrimoniales se dividen por partes iguales entre empleador y empleado.</a:t>
            </a:r>
            <a:endParaRPr lang="es-ES" sz="34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200026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00" y="214291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spc="-15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El empleador podrá divulgar la obra sin autorización del empleado, pero no al contrario. </a:t>
            </a:r>
            <a:endParaRPr lang="es-ES" sz="4000" spc="-1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67866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928662" y="4429132"/>
            <a:ext cx="8215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spc="-15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 falta de contrato individual de trabajo por escrito, los derechos patrimoniales corresponderán al empleado.</a:t>
            </a:r>
            <a:endParaRPr lang="es-ES" sz="4000" spc="-15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5832648" cy="321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000100" y="214290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En este sentido, si no existe estipulación expresa y por escrito, los derechos patrimoniales corresponden en partes iguales entre el empleado y el patrón. </a:t>
            </a:r>
            <a:endParaRPr lang="es-E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28728" y="3356992"/>
            <a:ext cx="7286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Pero a falta de contrato individual, los derechos corresponderán en forma exclusiva al empleado.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75724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3212976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La LFDA no distingue entre una obra por encargo en general y una para la creación de una obra digital.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7715304" cy="25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285728"/>
            <a:ext cx="8143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La forma idónea para adquirir la titularidad de los derechos patrimoniales de autor, es la contratación de obras por encargo, incluyendo las electrónicas y digitales</a:t>
            </a: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  <a:endParaRPr lang="es-ES" sz="3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69050" y="1407552"/>
            <a:ext cx="2520280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24128" y="4077072"/>
            <a:ext cx="2160240" cy="1872208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87624" y="260649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El colaborador deberá ser una persona física que se denominará autor y que por lo tanto, gozará de los derechos morales que la LFDA establece.</a:t>
            </a:r>
          </a:p>
        </p:txBody>
      </p:sp>
      <p:pic>
        <p:nvPicPr>
          <p:cNvPr id="6" name="5 Marcador de contenido" descr="MC90022184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02433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6226175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00100" y="214290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spc="3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Las obras hechas al servicio oficial de la Federación, las entidades federativas o los municipios, se entienden realizadas en los términos del artículo 83 de la Ley, salvo pacto expreso en contrario en cada caso. (Art. 46 del Reglamento)</a:t>
            </a:r>
            <a:endParaRPr lang="es-ES" sz="3200" spc="-15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93096"/>
            <a:ext cx="7892380" cy="23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INVENCIONES LABORALES E INVENCIONES LIBRES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71612"/>
            <a:ext cx="5500726" cy="207170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Las invenciones laborales pertenecen a la empresa.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14488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572000" y="4929198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Las invenciones libres al inventor.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256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1214422"/>
            <a:ext cx="792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</a:rPr>
              <a:t>LEY FEDERAL DEL TRABAJO</a:t>
            </a:r>
            <a:endParaRPr lang="es-E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71538" y="1357298"/>
            <a:ext cx="7498080" cy="1214446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S" sz="3600" b="1" spc="-15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Invenciones de los trabajadores</a:t>
            </a:r>
            <a:r>
              <a:rPr lang="es-ES" sz="2900" b="1" spc="-15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</a:t>
            </a:r>
            <a:r>
              <a:rPr lang="es-ES" sz="3150" spc="-15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sz="3600" dirty="0" smtClean="0">
              <a:latin typeface="Arial" charset="0"/>
            </a:endParaRP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92000"/>
              <a:buNone/>
            </a:pPr>
            <a:r>
              <a:rPr lang="es-ES" sz="2000" dirty="0" smtClean="0">
                <a:latin typeface="Arial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21431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571868" y="2428868"/>
            <a:ext cx="53578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Artículo 163. </a:t>
            </a:r>
            <a:r>
              <a:rPr lang="es-ES" sz="3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La atribución de los derechos al nombre y a la propiedad y explotación de las invenciones realizadas en la empresa, se regirá por las normas siguientes: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3024336"/>
          </a:xfrm>
        </p:spPr>
        <p:txBody>
          <a:bodyPr>
            <a:normAutofit/>
          </a:bodyPr>
          <a:lstStyle/>
          <a:p>
            <a:pPr algn="just"/>
            <a:r>
              <a:rPr lang="es-MX" sz="3700" b="1" spc="300" dirty="0" smtClean="0">
                <a:solidFill>
                  <a:schemeClr val="accent6">
                    <a:lumMod val="50000"/>
                  </a:schemeClr>
                </a:solidFill>
              </a:rPr>
              <a:t>La regulación jurídica se encuentra en los artículos 83, 83 bis y 84 de la Ley Federal del Derecho de Autor</a:t>
            </a:r>
            <a:endParaRPr lang="es-ES" sz="3700" b="1" spc="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432560" y="3717032"/>
            <a:ext cx="7406640" cy="242661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0968"/>
            <a:ext cx="72152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0100" y="428604"/>
            <a:ext cx="7858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92000"/>
              <a:buAutoNum type="romanUcPeriod"/>
            </a:pP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El inventor tendrá derecho a que su nombre figure como autor de la invención; </a:t>
            </a:r>
          </a:p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600" dirty="0" smtClean="0">
              <a:latin typeface="Arial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285752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7574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333685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92000"/>
            </a:pPr>
            <a:r>
              <a:rPr lang="es-ES" sz="35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II. Cuando el trabajador se dedique a trabajos de investigación o de perfeccionamiento de los procedimientos utilizados en la empresa, por cuenta de ésta la propiedad de la invención y el derecho a la explotación de la patente corresponderán al patrón.</a:t>
            </a:r>
            <a:endParaRPr lang="es-ES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2656"/>
            <a:ext cx="778674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488" y="214291"/>
            <a:ext cx="60722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El inventor, independientemente del salario que hubiese percibido, tendrá derecho a una compensación complementaria, que se fijará por convenio de las partes o por la Junta de Conciliación y Arbitraje cuando </a:t>
            </a:r>
            <a:endParaRPr lang="es-ES" sz="3200" dirty="0" smtClean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643314"/>
            <a:ext cx="250029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1828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000100" y="4143380"/>
            <a:ext cx="6357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la importancia de la invención y los beneficios que puedan reportar al patrón no guarden proporción con el salario percibido por el inventor;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188640"/>
            <a:ext cx="57321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III.</a:t>
            </a:r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En cualquier otro caso, la propiedad de la invención corresponderá a la persona o personas que la realizaron, pero el patrón tendrá un derecho preferente, en igualdad de circunstancias, al uso exclusivo o a la adquisición de la invención y de las correspondientes patentes.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14290"/>
            <a:ext cx="2267744" cy="631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20272" y="4941168"/>
            <a:ext cx="1831128" cy="170254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dirty="0" smtClean="0">
              <a:latin typeface="+mj-lt"/>
            </a:endParaRP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365104"/>
            <a:ext cx="55446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142976" y="428604"/>
            <a:ext cx="7461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Se requiere una reforma al artículo 163 de la Ley Federal del Trabajo, a fin de que exista unificación y congruencia con la legislación vigente en materia de propiedad intelectual.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20272" y="4941168"/>
            <a:ext cx="1831128" cy="170254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dirty="0" smtClean="0">
              <a:latin typeface="+mj-lt"/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42976" y="836712"/>
            <a:ext cx="7461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F I N</a:t>
            </a:r>
          </a:p>
          <a:p>
            <a:pPr algn="just"/>
            <a:endParaRPr lang="es-ES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es-ES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es-ES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es-ES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Muchas gracias</a:t>
            </a: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es-MX" sz="3600" b="1" spc="600" dirty="0" smtClean="0">
                <a:solidFill>
                  <a:schemeClr val="accent6">
                    <a:lumMod val="50000"/>
                  </a:schemeClr>
                </a:solidFill>
              </a:rPr>
              <a:t>ARTÍCULO 83 DE LA LFDA</a:t>
            </a:r>
            <a:endParaRPr lang="es-ES" sz="3600" b="1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340768"/>
            <a:ext cx="5369800" cy="5328592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ES" sz="2100" dirty="0" smtClean="0">
              <a:latin typeface="+mj-lt"/>
            </a:endParaRPr>
          </a:p>
          <a:p>
            <a:pPr algn="just">
              <a:buNone/>
            </a:pPr>
            <a:r>
              <a:rPr lang="es-ES" sz="4000" dirty="0" smtClean="0"/>
              <a:t>   </a:t>
            </a:r>
            <a:r>
              <a:rPr lang="es-ES" sz="4800" dirty="0" smtClean="0"/>
              <a:t>“Salvo pacto en contrario, la persona física o moral que comisione la producción de una obra o que la produzca con la colaboración remunerada de otras, gozará de la titularidad de los derechos patrimoniales sobre la misma…”</a:t>
            </a:r>
          </a:p>
          <a:p>
            <a:pPr algn="just">
              <a:buNone/>
            </a:pPr>
            <a:endParaRPr lang="es-ES" sz="39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es-ES" sz="2400" dirty="0" smtClean="0">
              <a:latin typeface="+mj-lt"/>
            </a:endParaRPr>
          </a:p>
          <a:p>
            <a:pPr algn="just"/>
            <a:endParaRPr lang="es-ES" dirty="0" smtClean="0">
              <a:latin typeface="+mj-lt"/>
            </a:endParaRPr>
          </a:p>
          <a:p>
            <a:pPr algn="just"/>
            <a:endParaRPr lang="es-ES" sz="2100" dirty="0" smtClean="0">
              <a:latin typeface="+mj-lt"/>
            </a:endParaRPr>
          </a:p>
          <a:p>
            <a:pPr algn="just">
              <a:buNone/>
            </a:pPr>
            <a:endParaRPr lang="es-ES" sz="2100" dirty="0" smtClean="0">
              <a:latin typeface="+mj-lt"/>
            </a:endParaRP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27860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4104456" cy="31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071538" y="260649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/>
              <a:t>“… y le corresponderán las facultades relativas a la divulgación, integridad de la obra y de colección sobre este tipo de creaciones</a:t>
            </a:r>
            <a:r>
              <a:rPr lang="es-ES" sz="3900" dirty="0" smtClean="0">
                <a:solidFill>
                  <a:schemeClr val="accent6">
                    <a:lumMod val="50000"/>
                  </a:schemeClr>
                </a:solidFill>
              </a:rPr>
              <a:t>.”</a:t>
            </a:r>
            <a:endParaRPr lang="es-ES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12976"/>
            <a:ext cx="30718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1538" y="260649"/>
            <a:ext cx="74609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>
                <a:latin typeface="+mj-lt"/>
              </a:rPr>
              <a:t>La persona que participe en la realización de la obra, en forma remunerada, tendrá el derecho a que se le mencione expresamente su calidad de autor, artista, intérprete o ejecutante sobre la parte o partes en cuya creación haya participado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4" name="Picture 2" descr="The Da Vinci Co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694" t="9445" r="24445"/>
          <a:stretch>
            <a:fillRect/>
          </a:stretch>
        </p:blipFill>
        <p:spPr>
          <a:xfrm>
            <a:off x="1979712" y="3717032"/>
            <a:ext cx="2160240" cy="2916546"/>
          </a:xfrm>
          <a:prstGeom prst="rect">
            <a:avLst/>
          </a:prstGeom>
          <a:ln/>
        </p:spPr>
      </p:pic>
      <p:pic>
        <p:nvPicPr>
          <p:cNvPr id="6" name="Picture 5" descr="o_crimen_y_casti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2088232" cy="304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504544" cy="106613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071538" y="2428868"/>
            <a:ext cx="7862150" cy="4000528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Artículo 83 bis. </a:t>
            </a:r>
            <a:r>
              <a:rPr lang="es-MX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Adicionalmente a lo establecido en el artículo anterior, la persona que participe en la realización de una obra musical en forma remunerada </a:t>
            </a: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tendrá el derecho 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3 Marcador de contenido" descr="MP900409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4940622" cy="2000264"/>
          </a:xfrm>
          <a:prstGeom prst="rect">
            <a:avLst/>
          </a:prstGeom>
        </p:spPr>
      </p:pic>
      <p:pic>
        <p:nvPicPr>
          <p:cNvPr id="5" name="Picture 4" descr="C:\Documents and Settings\Alfredo Jaime\Configuración local\Archivos temporales de Internet\Content.IE5\OVX3G7CK\MCj028068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448272" cy="178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01" y="214290"/>
            <a:ext cx="46434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pitchFamily="34" charset="0"/>
              </a:rPr>
              <a:t>al pago </a:t>
            </a: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 regalías que se generen por la comunicación o transmisión pública de la obra, 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000628" y="3714752"/>
            <a:ext cx="3929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en términos de los artículos 26 bis y 117 bis de la LFDA.</a:t>
            </a:r>
            <a:endParaRPr lang="es-ES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285728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>
                <a:latin typeface="+mj-lt"/>
              </a:rPr>
              <a:t>Para que una obra se considere realizada por encargo, los términos del contrato deberán ser claros y precisos, en caso de duda, prevalecerá la interpretación más favorable al autor. </a:t>
            </a:r>
            <a:endParaRPr lang="es-ES" sz="3600" spc="-3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just"/>
            <a:endParaRPr lang="es-ES" sz="2800" dirty="0" smtClean="0"/>
          </a:p>
          <a:p>
            <a:pPr algn="just"/>
            <a:endParaRPr lang="es-ES" dirty="0" smtClean="0"/>
          </a:p>
          <a:p>
            <a:endParaRPr lang="es-ES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93096"/>
            <a:ext cx="7858180" cy="23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285728"/>
            <a:ext cx="76438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spc="-15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El autor también está facultado para elaborar su contrato cuando se le solicite una obra por encargo.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496"/>
            <a:ext cx="77867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798</TotalTime>
  <Words>773</Words>
  <Application>Microsoft Office PowerPoint</Application>
  <PresentationFormat>Presentación en pantalla (4:3)</PresentationFormat>
  <Paragraphs>53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Solsticio</vt:lpstr>
      <vt:lpstr>     OBRAS POR ENCARGO Y BAJO RELACIÓN LABORAL PARA CREACIONES DIGITALES</vt:lpstr>
      <vt:lpstr>La regulación jurídica se encuentra en los artículos 83, 83 bis y 84 de la Ley Federal del Derecho de Autor</vt:lpstr>
      <vt:lpstr>ARTÍCULO 83 DE LA LFDA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</vt:lpstr>
      <vt:lpstr>INVENCIONES LABORALES E INVENCIONES LIBRES</vt:lpstr>
      <vt:lpstr>LEY FEDERAL DEL TRABAJO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CNCA</cp:lastModifiedBy>
  <cp:revision>84</cp:revision>
  <dcterms:created xsi:type="dcterms:W3CDTF">2011-07-02T21:59:20Z</dcterms:created>
  <dcterms:modified xsi:type="dcterms:W3CDTF">2011-07-09T00:25:05Z</dcterms:modified>
</cp:coreProperties>
</file>